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2" r:id="rId5"/>
    <p:sldId id="299" r:id="rId6"/>
    <p:sldId id="316" r:id="rId7"/>
    <p:sldId id="298" r:id="rId8"/>
    <p:sldId id="300" r:id="rId9"/>
    <p:sldId id="313" r:id="rId10"/>
    <p:sldId id="312" r:id="rId11"/>
    <p:sldId id="315" r:id="rId12"/>
    <p:sldId id="304" r:id="rId13"/>
    <p:sldId id="306" r:id="rId14"/>
    <p:sldId id="314" r:id="rId15"/>
    <p:sldId id="310" r:id="rId16"/>
    <p:sldId id="311" r:id="rId17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333" autoAdjust="0"/>
  </p:normalViewPr>
  <p:slideViewPr>
    <p:cSldViewPr snapToGrid="0">
      <p:cViewPr varScale="1">
        <p:scale>
          <a:sx n="87" d="100"/>
          <a:sy n="87" d="100"/>
        </p:scale>
        <p:origin x="523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9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68FD39C-F022-4ACC-9630-B7D8975FF5D1}" type="datetime1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2020/2/13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g>
</file>

<file path=ppt/media/image11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AF13D38A-99E6-4662-8DFC-2843530C7923}" type="datetime1">
              <a:rPr lang="ja-JP" altLang="en-US" noProof="0" smtClean="0"/>
              <a:t>2020/2/13</a:t>
            </a:fld>
            <a:endParaRPr lang="ja-JP" altLang="en-US" noProof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/>
              <a:t>マスター テキストのスタイルを編集する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8530193B-564F-4854-8A52-728F3FB19C8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「自己紹介」、「チーム紹介」を行う。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卒業制作を終えた後の感想（また、得たもの）は、あるか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81193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それでは、質疑応答に移らせていただきます。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何か質問・感想はありますか。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ja-JP" noProof="0" smtClean="0"/>
              <a:pPr/>
              <a:t>11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3549554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ありがとうございました。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ja-JP" noProof="0" smtClean="0"/>
              <a:pPr/>
              <a:t>12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4013744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「テーマ紹介」。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制作物の概要説明。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技術説明。制作物で使った技術を導入した理由を説明する。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901865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コンセプトの説明。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制作物のコンセプトは明確か。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テーマ、コンセプト（やりたいこと）に沿った内容か。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84225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ja-JP" dirty="0" smtClean="0"/>
              <a:t>※</a:t>
            </a:r>
            <a:r>
              <a:rPr lang="ja-JP" altLang="en-US" dirty="0" smtClean="0"/>
              <a:t>開発期間は</a:t>
            </a:r>
            <a:r>
              <a:rPr lang="en-US" altLang="ja-JP" dirty="0" smtClean="0"/>
              <a:t>10/29</a:t>
            </a:r>
            <a:r>
              <a:rPr lang="en-US" altLang="ja-JP" baseline="0" dirty="0" smtClean="0"/>
              <a:t> </a:t>
            </a:r>
            <a:r>
              <a:rPr lang="ja-JP" altLang="en-US" baseline="0" dirty="0" smtClean="0"/>
              <a:t>～ </a:t>
            </a:r>
            <a:r>
              <a:rPr lang="en-US" altLang="ja-JP" baseline="0" dirty="0" smtClean="0"/>
              <a:t>2/14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81538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「制作物」と「他の類似のモノ」との比較があったか。</a:t>
            </a:r>
          </a:p>
          <a:p>
            <a:pPr rtl="0"/>
            <a:r>
              <a:rPr lang="ja-JP" altLang="en-US" dirty="0" smtClean="0"/>
              <a:t>「他の類似のモノ」と比べての優位性（差別化）の説明があったか。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585319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目標設定（何ができれば</a:t>
            </a:r>
            <a:r>
              <a:rPr lang="en-US" altLang="ja-JP" dirty="0" smtClean="0"/>
              <a:t>OK</a:t>
            </a:r>
            <a:r>
              <a:rPr lang="ja-JP" altLang="en-US" dirty="0" smtClean="0"/>
              <a:t>か）。その根拠の説明。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25323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目標設定（何ができれば</a:t>
            </a:r>
            <a:r>
              <a:rPr lang="en-US" altLang="ja-JP" dirty="0" smtClean="0"/>
              <a:t>OK</a:t>
            </a:r>
            <a:r>
              <a:rPr lang="ja-JP" altLang="en-US" dirty="0" smtClean="0"/>
              <a:t>か）。その根拠の説明。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553100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実際にアプリケーションを動作させる。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8820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課題の明確化：「できたこと」と「できなかったこと」が明確になっているか？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993388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と小さい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図プレースホルダー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65546"/>
            <a:ext cx="6798250" cy="1674470"/>
          </a:xfrm>
        </p:spPr>
        <p:txBody>
          <a:bodyPr rtlCol="0" anchor="b"/>
          <a:lstStyle>
            <a:lvl1pPr algn="r">
              <a:lnSpc>
                <a:spcPct val="80000"/>
              </a:lnSpc>
              <a:defRPr sz="6000" b="1" i="0" cap="all" spc="-30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プレゼンテーションのタイトル</a:t>
            </a:r>
            <a:endParaRPr lang="ja-JP" altLang="en-ZA" noProof="0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700" i="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ZA" noProof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列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1" name="テキスト プレースホルダー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列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10" name="サブタイトル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3" name="テキスト プレースホルダー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5" name="テキスト プレースホルダー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7" name="テキスト プレースホルダー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長方形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 baseline="0">
                <a:ea typeface="Meiryo UI" panose="020B0604030504040204" pitchFamily="50" charset="-128"/>
              </a:defRPr>
            </a:lvl1pPr>
          </a:lstStyle>
          <a:p>
            <a:endParaRPr lang="ja-JP" altLang="en-US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i="0" baseline="0"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ZA" noProof="0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>
              <a:defRPr sz="5400" i="0" cap="none" baseline="0">
                <a:solidFill>
                  <a:schemeClr val="bg1"/>
                </a:solidFill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8" name="コンテンツ プレースホルダー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7" name="テキスト プレースホルダー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8" name="テキスト プレースホルダー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9" name="コンテンツ プレースホルダー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0" name="コンテンツ プレースホルダー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 i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9" name="テキスト プレースホルダー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 i="0"/>
            </a:lvl1pPr>
            <a:lvl2pPr>
              <a:defRPr sz="1800" i="0"/>
            </a:lvl2pPr>
            <a:lvl3pPr>
              <a:defRPr sz="1600" i="0"/>
            </a:lvl3pPr>
            <a:lvl4pPr>
              <a:defRPr sz="1400" i="0"/>
            </a:lvl4pPr>
            <a:lvl5pPr>
              <a:defRPr sz="1400" i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キャプション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 i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9" name="テキスト プレースホルダー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12" name="図プレースホルダー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/>
              <a:t>アイコンをクリックして画像を追加</a:t>
            </a:r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長方形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55921"/>
            <a:ext cx="6798250" cy="1674470"/>
          </a:xfrm>
        </p:spPr>
        <p:txBody>
          <a:bodyPr rtlCol="0" anchor="b"/>
          <a:lstStyle>
            <a:lvl1pPr algn="r">
              <a:lnSpc>
                <a:spcPct val="80000"/>
              </a:lnSpc>
              <a:defRPr sz="6000" b="1" cap="all" spc="-30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プレゼンテーションのタイトル</a:t>
            </a:r>
            <a:endParaRPr lang="ja-JP" altLang="en-ZA" noProof="0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700" i="1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ZA" noProof="0" dirty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583981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と大きい画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図プレースホルダー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55921"/>
            <a:ext cx="6798250" cy="1674470"/>
          </a:xfrm>
        </p:spPr>
        <p:txBody>
          <a:bodyPr rtlCol="0" anchor="b"/>
          <a:lstStyle>
            <a:lvl1pPr algn="r">
              <a:lnSpc>
                <a:spcPct val="80000"/>
              </a:lnSpc>
              <a:defRPr sz="6000" b="1" i="0" cap="all" spc="-30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プレゼンテーションのタイトル</a:t>
            </a:r>
            <a:endParaRPr lang="ja-JP" altLang="en-ZA" noProof="0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700" i="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ZA" noProof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i="0" baseline="0"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コンテンツの写真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図プレースホルダー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 baseline="0"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 dirty="0"/>
              <a:t>クリックしてページのタイトルを編集する</a:t>
            </a:r>
            <a:endParaRPr lang="ja-JP" altLang="en-ZA" noProof="0" dirty="0"/>
          </a:p>
        </p:txBody>
      </p:sp>
      <p:sp>
        <p:nvSpPr>
          <p:cNvPr id="10" name="サブタイトル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0" baseline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 baseline="0"/>
            </a:lvl1pPr>
          </a:lstStyle>
          <a:p>
            <a:endParaRPr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lvl1pPr>
              <a:defRPr i="0" baseline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コンテンツの写真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9" name="図プレースホルダー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>
                <a:solidFill>
                  <a:schemeClr val="bg1"/>
                </a:solidFill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>
            <a:lvl1pPr>
              <a:defRPr i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ZA" noProof="0"/>
          </a:p>
        </p:txBody>
      </p:sp>
      <p:sp>
        <p:nvSpPr>
          <p:cNvPr id="11" name="サブタイトル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サブタイトルとの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比較の左側プレースホルダー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i="0" spc="-150">
                <a:solidFill>
                  <a:schemeClr val="bg1"/>
                </a:solidFill>
                <a:latin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2" name="比較の左側プレースホルダー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i="0" spc="-150">
                <a:solidFill>
                  <a:schemeClr val="bg1"/>
                </a:solidFill>
                <a:latin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8" name="テキスト プレースホルダー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大きな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>
                <a:solidFill>
                  <a:schemeClr val="bg1"/>
                </a:solidFill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キャプションを入力する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i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お礼を述べる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i="0" cap="all" spc="-30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ありがとうございます</a:t>
            </a:r>
            <a:endParaRPr lang="ja-JP" altLang="en-ZA" noProof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テキスト プレースホルダー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フル ネーム</a:t>
            </a:r>
            <a:endParaRPr lang="ja-JP" altLang="en-ZA" noProof="0"/>
          </a:p>
        </p:txBody>
      </p:sp>
      <p:sp>
        <p:nvSpPr>
          <p:cNvPr id="12" name="テキスト プレースホルダー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電話番号</a:t>
            </a:r>
            <a:endParaRPr lang="ja-JP" altLang="en-ZA" noProof="0"/>
          </a:p>
        </p:txBody>
      </p:sp>
      <p:sp>
        <p:nvSpPr>
          <p:cNvPr id="13" name="テキスト プレースホルダー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電子メールまたはソーシャル メディア ハンドル</a:t>
            </a:r>
            <a:endParaRPr lang="ja-JP" altLang="en-ZA" noProof="0"/>
          </a:p>
        </p:txBody>
      </p:sp>
      <p:sp>
        <p:nvSpPr>
          <p:cNvPr id="14" name="テキスト プレースホルダー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会社の </a:t>
            </a:r>
            <a:r>
              <a:rPr lang="en-US" altLang="ja-JP" noProof="0"/>
              <a:t>Web </a:t>
            </a:r>
            <a:r>
              <a:rPr lang="ja-JP" altLang="en-US" noProof="0"/>
              <a:t>サイト</a:t>
            </a:r>
            <a:endParaRPr lang="ja-JP" altLang="en-ZA" noProof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、サブタイトル、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7" name="サブタイトル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長方形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ja-JP" altLang="en-US" noProof="0" dirty="0"/>
              <a:t>クリックしてページのタイトルを編集する</a:t>
            </a:r>
            <a:endParaRPr lang="ja-JP" altLang="en-ZA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US" altLang="ja-JP" sz="1400" b="1" i="0" spc="-100" baseline="0" noProof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WOODGROVE</a:t>
            </a:r>
            <a:r>
              <a:rPr lang="ja-JP" altLang="en-US" sz="1400" b="1" i="0" spc="-100" baseline="0" noProof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1400" b="1" i="0" spc="-100" baseline="0" noProof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BANK</a:t>
            </a:r>
            <a:endParaRPr lang="ja-JP" altLang="en-US" sz="1400" b="1" i="0" spc="-100" baseline="0" noProof="0">
              <a:solidFill>
                <a:schemeClr val="tx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  <p:sldLayoutId id="2147483673" r:id="rId2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1" i="0" kern="1200" cap="all" spc="-15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18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プレースホルダー 6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527" t="381" r="23776" b="-220"/>
          <a:stretch/>
        </p:blipFill>
        <p:spPr>
          <a:xfrm>
            <a:off x="9966959" y="0"/>
            <a:ext cx="2243977" cy="6876000"/>
          </a:xfr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325345" y="6050063"/>
            <a:ext cx="1879577" cy="21588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US" altLang="ja-JP" sz="1600" b="1" spc="-100" noProof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Team</a:t>
            </a:r>
            <a:r>
              <a:rPr lang="ja-JP" altLang="en-US" sz="1600" b="1" spc="-100" noProof="1" smtClean="0">
                <a:latin typeface="Meiryo UI" panose="020B0604030504040204" pitchFamily="50" charset="-128"/>
                <a:ea typeface="Meiryo UI" panose="020B0604030504040204" pitchFamily="50" charset="-128"/>
              </a:rPr>
              <a:t> 微糖</a:t>
            </a:r>
            <a:endParaRPr lang="ja-JP" altLang="en-US" sz="1600" b="1" spc="-100" noProof="1">
              <a:solidFill>
                <a:schemeClr val="tx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サブタイトル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4604" y="4955339"/>
            <a:ext cx="3401478" cy="1192038"/>
          </a:xfrm>
        </p:spPr>
        <p:txBody>
          <a:bodyPr rtlCol="0"/>
          <a:lstStyle/>
          <a:p>
            <a:pPr rtl="0"/>
            <a:r>
              <a:rPr lang="ja-JP" altLang="en-US" sz="1200" noProof="1" smtClean="0"/>
              <a:t>     重川 貴哉              </a:t>
            </a:r>
            <a:r>
              <a:rPr lang="ja-JP" altLang="en-US" sz="1200" i="0" noProof="1" smtClean="0"/>
              <a:t>玉井謙伍</a:t>
            </a:r>
            <a:endParaRPr lang="en-US" altLang="ja-JP" sz="1200" i="0" noProof="1" smtClean="0"/>
          </a:p>
          <a:p>
            <a:pPr rtl="0"/>
            <a:r>
              <a:rPr lang="ja-JP" altLang="en-US" sz="1200" noProof="1" smtClean="0"/>
              <a:t>     宮島 啓太</a:t>
            </a:r>
            <a:r>
              <a:rPr lang="ja-JP" altLang="en-US" sz="1200" noProof="1"/>
              <a:t>　</a:t>
            </a:r>
            <a:r>
              <a:rPr lang="ja-JP" altLang="en-US" sz="1200" noProof="1" smtClean="0"/>
              <a:t>            </a:t>
            </a:r>
            <a:r>
              <a:rPr lang="ja-JP" altLang="en-US" sz="1200" i="0" noProof="1" smtClean="0"/>
              <a:t>山﨑 崇智志</a:t>
            </a:r>
            <a:endParaRPr lang="en-US" altLang="ja-JP" sz="1200" i="0" noProof="1" smtClean="0"/>
          </a:p>
          <a:p>
            <a:pPr rtl="0"/>
            <a:r>
              <a:rPr lang="ja-JP" altLang="en-US" sz="1200" i="0" noProof="1" smtClean="0"/>
              <a:t>     山﨑 </a:t>
            </a:r>
            <a:r>
              <a:rPr lang="ja-JP" altLang="en-US" sz="1200" noProof="1" smtClean="0"/>
              <a:t>瑞</a:t>
            </a:r>
            <a:r>
              <a:rPr lang="ja-JP" altLang="en-US" sz="1200" noProof="1"/>
              <a:t>希</a:t>
            </a:r>
            <a:endParaRPr lang="ja-JP" altLang="en-US" sz="1200" i="0" noProof="1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183948" y="4957678"/>
            <a:ext cx="4901292" cy="120032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kumimoji="1" lang="en-US" altLang="ja-JP" sz="7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Monelyze</a:t>
            </a:r>
            <a:endParaRPr kumimoji="1" lang="ja-JP" altLang="en-US" sz="7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2052156" y="4554414"/>
            <a:ext cx="1930759" cy="21588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ja-JP" altLang="en-US" sz="1600" b="1" spc="-100" noProof="1" smtClean="0">
                <a:latin typeface="Meiryo UI" panose="020B0604030504040204" pitchFamily="50" charset="-128"/>
                <a:ea typeface="Meiryo UI" panose="020B0604030504040204" pitchFamily="50" charset="-128"/>
              </a:rPr>
              <a:t>家計簿</a:t>
            </a:r>
            <a:r>
              <a:rPr lang="ja-JP" altLang="en-US" sz="1600" b="1" spc="-100" noProof="1">
                <a:latin typeface="Meiryo UI" panose="020B0604030504040204" pitchFamily="50" charset="-128"/>
                <a:ea typeface="Meiryo UI" panose="020B0604030504040204" pitchFamily="50" charset="-128"/>
              </a:rPr>
              <a:t>アプリ</a:t>
            </a:r>
            <a:endParaRPr lang="ja-JP" altLang="en-US" sz="1600" b="1" spc="-100" noProof="1">
              <a:solidFill>
                <a:schemeClr val="tx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9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良かった</a:t>
            </a:r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点・反省すべき点・総評</a:t>
            </a:r>
            <a:endParaRPr kumimoji="1" lang="en-US" altLang="ja-JP" sz="3200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030957" y="1153305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良かった点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30957" y="29541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solidFill>
                  <a:schemeClr val="accent5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反省</a:t>
            </a:r>
            <a:r>
              <a:rPr kumimoji="1" lang="ja-JP" altLang="en-US" sz="3200" dirty="0" smtClean="0">
                <a:solidFill>
                  <a:schemeClr val="accent5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すべき点</a:t>
            </a:r>
            <a:endParaRPr kumimoji="1" lang="ja-JP" altLang="en-US" sz="3200" dirty="0">
              <a:solidFill>
                <a:schemeClr val="accent5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030957" y="1668782"/>
            <a:ext cx="87831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制作物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に合った技術選定がうまくいった。</a:t>
            </a:r>
            <a:endParaRPr kumimoji="1"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アプリ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独自性を持たせることができ、手書きの家計簿との</a:t>
            </a:r>
            <a:endParaRPr kumimoji="1"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差別化がうまくいった。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021339" y="3461293"/>
            <a:ext cx="81676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イレギュラーなスケジュール変更に対応できなかった。</a:t>
            </a:r>
            <a:endParaRPr kumimoji="1"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メンバー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のプライベートな事情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考慮できなかった。</a:t>
            </a:r>
            <a:endParaRPr kumimoji="1"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結果的に一部のメンバーに負担をかけてしまった。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030957" y="4751729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総評</a:t>
            </a:r>
          </a:p>
        </p:txBody>
      </p:sp>
      <p:sp>
        <p:nvSpPr>
          <p:cNvPr id="9" name="角丸四角形 8"/>
          <p:cNvSpPr/>
          <p:nvPr/>
        </p:nvSpPr>
        <p:spPr>
          <a:xfrm>
            <a:off x="1030957" y="5274292"/>
            <a:ext cx="8802411" cy="1401782"/>
          </a:xfrm>
          <a:prstGeom prst="roundRect">
            <a:avLst/>
          </a:prstGeom>
          <a:solidFill>
            <a:schemeClr val="accent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24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400" b="1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設計・開発に関しては概ねうまくいったが、</a:t>
            </a:r>
            <a:endParaRPr kumimoji="1" lang="en-US" altLang="ja-JP" sz="2400" b="1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400" b="1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スケジュール・リソース管理には課題が残る結果となった。</a:t>
            </a:r>
            <a:endParaRPr kumimoji="1" lang="en-US" altLang="ja-JP" sz="2400" b="1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7556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2" grpId="0"/>
      <p:bldP spid="8" grpId="0"/>
      <p:bldP spid="10" grpId="0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10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7294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プロジェクト</a:t>
            </a:r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を終えての感想</a:t>
            </a:r>
            <a:endParaRPr kumimoji="1" lang="en-US" altLang="ja-JP" sz="3200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19346" y="2048499"/>
            <a:ext cx="787908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上手くいったことはそのままに、</a:t>
            </a:r>
            <a:endParaRPr kumimoji="1" lang="en-US" altLang="ja-JP" sz="4000" b="1" u="sng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000" b="1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失敗してしまったことは</a:t>
            </a:r>
            <a:endParaRPr kumimoji="1" lang="en-US" altLang="ja-JP" sz="4000" b="1" u="sng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000" b="1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もう繰り返さないという思いで、</a:t>
            </a:r>
            <a:endParaRPr kumimoji="1" lang="en-US" altLang="ja-JP" sz="4000" b="1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4000" b="1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今後の実務に活かしていきたい。</a:t>
            </a:r>
            <a:endParaRPr kumimoji="1" lang="ja-JP" altLang="en-US" sz="4000" b="1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4631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altLang="ja-JP" smtClean="0"/>
              <a:pPr/>
              <a:t>11</a:t>
            </a:fld>
            <a:endParaRPr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771900" y="2794000"/>
            <a:ext cx="5410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8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質疑応答</a:t>
            </a:r>
            <a:endParaRPr kumimoji="1" lang="ja-JP" altLang="en-US" sz="8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82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ctrTitle"/>
          </p:nvPr>
        </p:nvSpPr>
        <p:spPr>
          <a:xfrm>
            <a:off x="1680466" y="2509146"/>
            <a:ext cx="8868107" cy="1674470"/>
          </a:xfrm>
        </p:spPr>
        <p:txBody>
          <a:bodyPr/>
          <a:lstStyle/>
          <a:p>
            <a:r>
              <a:rPr kumimoji="1" lang="ja-JP" altLang="en-US" dirty="0" smtClean="0"/>
              <a:t>ご清聴ありがとうございました。</a:t>
            </a:r>
            <a:endParaRPr kumimoji="1" lang="ja-JP" altLang="en-US" dirty="0"/>
          </a:p>
        </p:txBody>
      </p:sp>
      <p:sp>
        <p:nvSpPr>
          <p:cNvPr id="2" name="スライド番号プレースホルダー 1"/>
          <p:cNvSpPr>
            <a:spLocks noGrp="1"/>
          </p:cNvSpPr>
          <p:nvPr>
            <p:ph type="sldNum" sz="quarter" idx="4294967295"/>
          </p:nvPr>
        </p:nvSpPr>
        <p:spPr>
          <a:xfrm>
            <a:off x="11914188" y="6402388"/>
            <a:ext cx="277812" cy="273050"/>
          </a:xfrm>
        </p:spPr>
        <p:txBody>
          <a:bodyPr/>
          <a:lstStyle/>
          <a:p>
            <a:fld id="{19B51A1E-902D-48AF-9020-955120F399B6}" type="slidenum">
              <a:rPr lang="en-ZA" altLang="ja-JP" smtClean="0"/>
              <a:pPr/>
              <a:t>12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22086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1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プロジェクトについて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543025" y="2643474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アプリケーション名</a:t>
            </a:r>
            <a:endParaRPr kumimoji="1" lang="ja-JP" altLang="en-US" sz="2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158577" y="3930524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ターゲット</a:t>
            </a:r>
            <a:endParaRPr kumimoji="1" lang="ja-JP" altLang="en-US" sz="2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312465" y="524805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使用技術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4095728" y="2509498"/>
            <a:ext cx="39763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Monelyze</a:t>
            </a:r>
          </a:p>
          <a:p>
            <a:r>
              <a:rPr kumimoji="1" lang="ja-JP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（</a:t>
            </a:r>
            <a:r>
              <a:rPr kumimoji="1" lang="en-US" altLang="ja-JP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money</a:t>
            </a:r>
            <a:r>
              <a:rPr kumimoji="1" lang="ja-JP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：お金 </a:t>
            </a:r>
            <a:r>
              <a:rPr kumimoji="1" lang="en-US" altLang="ja-JP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+ analyze</a:t>
            </a:r>
            <a:r>
              <a:rPr kumimoji="1" lang="ja-JP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：分析する）</a:t>
            </a:r>
            <a:endParaRPr kumimoji="1" lang="ja-JP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095728" y="3745857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無駄遣いしてしまう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人、</a:t>
            </a:r>
            <a:endParaRPr kumimoji="1"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春から新生活を迎える人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4095728" y="5063384"/>
            <a:ext cx="59325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JavaScript(jQuery, Chart.js), MySQL,</a:t>
            </a:r>
          </a:p>
          <a:p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PHP(Laravel), HTML/CSS(Bootstrap)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4" name="正方形/長方形 1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322" y="4233208"/>
            <a:ext cx="950274" cy="799006"/>
          </a:xfrm>
          <a:prstGeom prst="rect">
            <a:avLst/>
          </a:prstGeom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8598" y="3099046"/>
            <a:ext cx="1263202" cy="1145446"/>
          </a:xfrm>
          <a:prstGeom prst="rect">
            <a:avLst/>
          </a:prstGeom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993" y="5199300"/>
            <a:ext cx="1623348" cy="837689"/>
          </a:xfrm>
          <a:prstGeom prst="rect">
            <a:avLst/>
          </a:prstGeom>
        </p:spPr>
      </p:pic>
      <p:pic>
        <p:nvPicPr>
          <p:cNvPr id="17" name="図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340" y="4323616"/>
            <a:ext cx="1221599" cy="812919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547" y="3239822"/>
            <a:ext cx="1006345" cy="690702"/>
          </a:xfrm>
          <a:prstGeom prst="rect">
            <a:avLst/>
          </a:prstGeom>
        </p:spPr>
      </p:pic>
      <p:sp>
        <p:nvSpPr>
          <p:cNvPr id="18" name="テキスト ボックス 17"/>
          <p:cNvSpPr txBox="1"/>
          <p:nvPr/>
        </p:nvSpPr>
        <p:spPr>
          <a:xfrm>
            <a:off x="543026" y="1446275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チーム名・メンバー</a:t>
            </a:r>
            <a:endParaRPr kumimoji="1" lang="ja-JP" altLang="en-US" sz="2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095728" y="1323447"/>
            <a:ext cx="58464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微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糖</a:t>
            </a:r>
            <a:endParaRPr kumimoji="1"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1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重川 貴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哉、</a:t>
            </a:r>
            <a:r>
              <a:rPr kumimoji="1" lang="ja-JP" altLang="en-US" sz="1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玉井 謙伍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、</a:t>
            </a:r>
            <a:r>
              <a:rPr kumimoji="1" lang="ja-JP" altLang="en-US" sz="1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宮島 啓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太、山</a:t>
            </a:r>
            <a:r>
              <a:rPr kumimoji="1" lang="ja-JP" altLang="en-US" sz="1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﨑 崇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智志、山</a:t>
            </a:r>
            <a:r>
              <a:rPr kumimoji="1" lang="ja-JP" altLang="en-US" sz="1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﨑 瑞希</a:t>
            </a:r>
            <a:r>
              <a:rPr kumimoji="1" lang="en-US" altLang="ja-JP" sz="1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en-US" altLang="ja-JP" sz="1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9790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  <p:bldP spid="11" grpId="0"/>
      <p:bldP spid="12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altLang="ja-JP" smtClean="0"/>
              <a:pPr/>
              <a:t>2</a:t>
            </a:fld>
            <a:endParaRPr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96174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開発に至る経緯について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147482" y="3521487"/>
            <a:ext cx="5956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家計簿アプリを作ろう！</a:t>
            </a:r>
            <a:endParaRPr kumimoji="1" lang="ja-JP" altLang="en-US" sz="4000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647939" y="1916768"/>
            <a:ext cx="69557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新生活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始めるメンバーが多い。</a:t>
            </a:r>
            <a:endParaRPr kumimoji="1"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自分たちも使用できる、実用的な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もの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が欲しい！</a:t>
            </a:r>
            <a:endParaRPr kumimoji="1"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32820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3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Monelyze</a:t>
            </a:r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のコンセプト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505157" y="1765638"/>
            <a:ext cx="52437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１．</a:t>
            </a:r>
            <a:r>
              <a:rPr kumimoji="1" lang="ja-JP" altLang="en-US" sz="24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支出</a:t>
            </a:r>
            <a:r>
              <a:rPr kumimoji="1" lang="ja-JP" altLang="en-US" sz="24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を減らしたく</a:t>
            </a:r>
            <a:r>
              <a:rPr kumimoji="1" lang="ja-JP" altLang="en-US" sz="24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なるもの</a:t>
            </a:r>
            <a:r>
              <a:rPr kumimoji="1" lang="ja-JP" altLang="en-US" sz="24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に。</a:t>
            </a:r>
            <a:endParaRPr kumimoji="1" lang="en-US" altLang="ja-JP" sz="2400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ja-JP" altLang="en-US" sz="2400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05157" y="3390830"/>
            <a:ext cx="8988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．</a:t>
            </a:r>
            <a:r>
              <a:rPr kumimoji="1" lang="en-US" altLang="ja-JP" sz="24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 PC</a:t>
            </a:r>
            <a:r>
              <a:rPr kumimoji="1" lang="ja-JP" altLang="en-US" sz="24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・スマートフォンのどちらから</a:t>
            </a:r>
            <a:r>
              <a:rPr kumimoji="1" lang="ja-JP" altLang="en-US" sz="24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でもアクセス</a:t>
            </a:r>
            <a:r>
              <a:rPr kumimoji="1" lang="ja-JP" altLang="en-US" sz="2400" u="sng" dirty="0">
                <a:latin typeface="メイリオ" panose="020B0604030504040204" pitchFamily="50" charset="-128"/>
                <a:ea typeface="メイリオ" panose="020B0604030504040204" pitchFamily="50" charset="-128"/>
              </a:rPr>
              <a:t>可能</a:t>
            </a:r>
            <a:r>
              <a:rPr kumimoji="1" lang="ja-JP" altLang="en-US" sz="24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に。</a:t>
            </a:r>
            <a:endParaRPr kumimoji="1" lang="ja-JP" altLang="en-US" sz="2400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192926" y="2403099"/>
            <a:ext cx="4838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節約を促すような機能を実装する。</a:t>
            </a:r>
            <a:endParaRPr kumimoji="1"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225898" y="4165962"/>
            <a:ext cx="76855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デスクトップアプリケーション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ではなく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、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Web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アプリケーション。</a:t>
            </a:r>
          </a:p>
          <a:p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946" y="0"/>
            <a:ext cx="3523054" cy="3311671"/>
          </a:xfrm>
          <a:prstGeom prst="rect">
            <a:avLst/>
          </a:prstGeom>
        </p:spPr>
      </p:pic>
      <p:pic>
        <p:nvPicPr>
          <p:cNvPr id="2" name="図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71275">
            <a:off x="10272905" y="3314600"/>
            <a:ext cx="1922752" cy="1795397"/>
          </a:xfrm>
          <a:prstGeom prst="rect">
            <a:avLst/>
          </a:prstGeom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67665">
            <a:off x="10089260" y="4947671"/>
            <a:ext cx="1189326" cy="142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19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4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4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メンバーの役割分担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978564" y="126473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重川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78564" y="218281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玉井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978564" y="3100884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宮島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978565" y="4952564"/>
            <a:ext cx="17780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山</a:t>
            </a:r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﨑</a:t>
            </a:r>
            <a:r>
              <a:rPr kumimoji="1" lang="en-US" altLang="ja-JP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瑞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978564" y="4017972"/>
            <a:ext cx="17780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山</a:t>
            </a:r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﨑</a:t>
            </a:r>
            <a:r>
              <a:rPr kumimoji="1" lang="en-US" altLang="ja-JP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崇</a:t>
            </a:r>
            <a:r>
              <a:rPr kumimoji="1" lang="en-US" altLang="ja-JP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978295" y="2244364"/>
            <a:ext cx="6955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フロント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エンド。アプリケーションの機能実装。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2978295" y="3162438"/>
            <a:ext cx="66479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バックエンド。サーバ、データベースの構築。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2995977" y="4080512"/>
            <a:ext cx="51491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UI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のデザイン。システムテスター。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2995977" y="1326290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スケジュール管理、構成管理。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2978295" y="5014118"/>
            <a:ext cx="3839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制作物企画</a:t>
            </a:r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コンセプト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。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379896" y="5947724"/>
            <a:ext cx="37257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開発期間：</a:t>
            </a:r>
            <a:r>
              <a:rPr kumimoji="1" lang="en-US" altLang="ja-JP" sz="28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11</a:t>
            </a:r>
            <a:r>
              <a:rPr kumimoji="1" lang="ja-JP" altLang="en-US" sz="28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月～</a:t>
            </a:r>
            <a:r>
              <a:rPr kumimoji="1" lang="en-US" altLang="ja-JP" sz="28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r>
            <a:r>
              <a:rPr kumimoji="1" lang="ja-JP" altLang="en-US" sz="2800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月</a:t>
            </a:r>
            <a:endParaRPr kumimoji="1" lang="ja-JP" altLang="en-US" sz="2800" u="sng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226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  <p:bldP spid="10" grpId="0"/>
      <p:bldP spid="19" grpId="0"/>
      <p:bldP spid="20" grpId="0"/>
      <p:bldP spid="22" grpId="0"/>
      <p:bldP spid="24" grpId="0"/>
      <p:bldP spid="25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5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4627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手書き</a:t>
            </a:r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家計簿</a:t>
            </a:r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との</a:t>
            </a:r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比較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836122" y="1440558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優位性</a:t>
            </a:r>
            <a:endParaRPr kumimoji="1" lang="ja-JP" altLang="en-US" sz="3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188098" y="2405247"/>
            <a:ext cx="72635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合計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金額の自動計算や入力箇所の簡略化によって、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利用者の入力作業をより簡単なものにしている。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188098" y="3831041"/>
            <a:ext cx="91101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また、手書きの家計簿では実現できない点（差別化点）として、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入力した日々の記録から自動で統計データを作成する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機能を実装。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446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9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6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プロジェクト目標・結果①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1011968" y="1100254"/>
            <a:ext cx="4698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目標１</a:t>
            </a:r>
            <a:r>
              <a:rPr kumimoji="1" lang="ja-JP" altLang="en-US" sz="32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．入力量の</a:t>
            </a:r>
            <a:r>
              <a:rPr kumimoji="1" lang="ja-JP" altLang="en-US" sz="32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削減。</a:t>
            </a:r>
            <a:endParaRPr kumimoji="1" lang="en-US" altLang="ja-JP" sz="3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" name="右矢印 1"/>
          <p:cNvSpPr/>
          <p:nvPr/>
        </p:nvSpPr>
        <p:spPr>
          <a:xfrm>
            <a:off x="1267115" y="2265023"/>
            <a:ext cx="927463" cy="70539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結果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606315" y="1713836"/>
            <a:ext cx="8260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手書きの家計簿と比較し、</a:t>
            </a:r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40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％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の入力量の削減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を目指す。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角丸四角形 6"/>
          <p:cNvSpPr/>
          <p:nvPr/>
        </p:nvSpPr>
        <p:spPr>
          <a:xfrm>
            <a:off x="2642933" y="2227878"/>
            <a:ext cx="7067059" cy="933493"/>
          </a:xfrm>
          <a:prstGeom prst="roundRect">
            <a:avLst>
              <a:gd name="adj" fmla="val 12214"/>
            </a:avLst>
          </a:prstGeom>
          <a:noFill/>
          <a:ln w="476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24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金額の自動計算、費目のテンプレート作成により</a:t>
            </a:r>
            <a:endParaRPr kumimoji="1" lang="en-US" altLang="ja-JP" sz="24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目標達成！</a:t>
            </a:r>
          </a:p>
          <a:p>
            <a:pPr algn="ctr"/>
            <a:endParaRPr kumimoji="1" lang="ja-JP" altLang="en-US" dirty="0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39" y="3213748"/>
            <a:ext cx="9326680" cy="3567256"/>
          </a:xfrm>
          <a:prstGeom prst="rect">
            <a:avLst/>
          </a:prstGeom>
        </p:spPr>
      </p:pic>
      <p:sp>
        <p:nvSpPr>
          <p:cNvPr id="18" name="星 24 17"/>
          <p:cNvSpPr/>
          <p:nvPr/>
        </p:nvSpPr>
        <p:spPr>
          <a:xfrm rot="21142761">
            <a:off x="6947426" y="4217123"/>
            <a:ext cx="5033852" cy="2357430"/>
          </a:xfrm>
          <a:prstGeom prst="star24">
            <a:avLst/>
          </a:prstGeom>
          <a:solidFill>
            <a:schemeClr val="bg1">
              <a:alpha val="79000"/>
            </a:schemeClr>
          </a:solidFill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000" b="1" dirty="0" smtClean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48.4%</a:t>
            </a:r>
            <a:r>
              <a:rPr kumimoji="1" lang="ja-JP" altLang="en-US" sz="2000" b="1" dirty="0" smtClean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の削減に成功、目標達成！！</a:t>
            </a:r>
            <a:endParaRPr kumimoji="1" lang="ja-JP" altLang="en-US" sz="2000" b="1" dirty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60582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" grpId="0" animBg="1"/>
      <p:bldP spid="3" grpId="0"/>
      <p:bldP spid="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7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プロジェクト目標・結果②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1011968" y="1092333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目標２．</a:t>
            </a:r>
            <a:r>
              <a:rPr kumimoji="1" lang="ja-JP" altLang="en-US" sz="3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利用者</a:t>
            </a:r>
            <a:r>
              <a:rPr kumimoji="1" lang="ja-JP" altLang="en-US" sz="32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</a:t>
            </a:r>
            <a:r>
              <a:rPr kumimoji="1" lang="ja-JP" altLang="en-US" sz="3200" b="1" u="sng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支出</a:t>
            </a:r>
            <a:r>
              <a:rPr kumimoji="1" lang="ja-JP" altLang="en-US" sz="32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を抑制。</a:t>
            </a:r>
            <a:endParaRPr kumimoji="1" lang="en-US" altLang="ja-JP" sz="3200" b="1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右矢印 7"/>
          <p:cNvSpPr/>
          <p:nvPr/>
        </p:nvSpPr>
        <p:spPr>
          <a:xfrm>
            <a:off x="1311772" y="3461579"/>
            <a:ext cx="927463" cy="70539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結果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606312" y="2155928"/>
            <a:ext cx="7346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節約を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促す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独自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機能によって</a:t>
            </a:r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30%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の抑制を目指す。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5" name="角丸四角形 14"/>
          <p:cNvSpPr/>
          <p:nvPr/>
        </p:nvSpPr>
        <p:spPr>
          <a:xfrm>
            <a:off x="2606312" y="3187440"/>
            <a:ext cx="7067059" cy="1253673"/>
          </a:xfrm>
          <a:prstGeom prst="roundRect">
            <a:avLst>
              <a:gd name="adj" fmla="val 12214"/>
            </a:avLst>
          </a:prstGeom>
          <a:noFill/>
          <a:ln w="476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24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統計ページの作成により独自機能の実装は成功。</a:t>
            </a:r>
            <a:endParaRPr kumimoji="1" lang="en-US" altLang="ja-JP" sz="2400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しかし、利用者がいないため効果測定できず</a:t>
            </a:r>
            <a:r>
              <a:rPr kumimoji="1" lang="en-US" altLang="ja-JP" sz="24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…</a:t>
            </a:r>
          </a:p>
          <a:p>
            <a:r>
              <a:rPr kumimoji="1" lang="ja-JP" altLang="en-US" sz="24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この目標設定自体が</a:t>
            </a:r>
            <a:r>
              <a:rPr kumimoji="1" lang="ja-JP" altLang="en-US" sz="2400" dirty="0" smtClean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曖昧なものだった</a:t>
            </a:r>
            <a:r>
              <a:rPr kumimoji="1" lang="ja-JP" altLang="en-US" sz="24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。</a:t>
            </a:r>
          </a:p>
          <a:p>
            <a:pPr algn="ctr"/>
            <a:endParaRPr kumimoji="1" lang="ja-JP" altLang="en-US" dirty="0"/>
          </a:p>
        </p:txBody>
      </p:sp>
      <p:pic>
        <p:nvPicPr>
          <p:cNvPr id="16" name="図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7687" y="1900549"/>
            <a:ext cx="2374313" cy="257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326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 animBg="1"/>
      <p:bldP spid="12" grpId="0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8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デモンストレーション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457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30_TF67328976" id="{B5A799B9-8E60-4068-9649-B6352FC9666A}" vid="{F647E1EB-1097-4944-BE16-174ED71CEEEB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4934E25-8442-49E9-ABDF-3146C4145F3B}">
  <ds:schemaRefs>
    <ds:schemaRef ds:uri="http://schemas.microsoft.com/sharepoint/v3"/>
    <ds:schemaRef ds:uri="http://purl.org/dc/dcmitype/"/>
    <ds:schemaRef ds:uri="http://schemas.openxmlformats.org/package/2006/metadata/core-properties"/>
    <ds:schemaRef ds:uri="6dc4bcd6-49db-4c07-9060-8acfc67cef9f"/>
    <ds:schemaRef ds:uri="http://purl.org/dc/elements/1.1/"/>
    <ds:schemaRef ds:uri="http://schemas.microsoft.com/office/2006/metadata/properties"/>
    <ds:schemaRef ds:uri="fb0879af-3eba-417a-a55a-ffe6dcd6ca77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必要最小限のプレゼンテーション</Template>
  <TotalTime>0</TotalTime>
  <Words>738</Words>
  <Application>Microsoft Office PowerPoint</Application>
  <PresentationFormat>ワイド画面</PresentationFormat>
  <Paragraphs>125</Paragraphs>
  <Slides>13</Slides>
  <Notes>12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Meiryo UI</vt:lpstr>
      <vt:lpstr>メイリオ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ご清聴ありがとうございました。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2020-01-16T02:52:24Z</dcterms:created>
  <dcterms:modified xsi:type="dcterms:W3CDTF">2020-02-13T11:11:33Z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